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  <p:sldMasterId id="2147483658" r:id="rId6"/>
    <p:sldMasterId id="2147483823" r:id="rId7"/>
    <p:sldMasterId id="2147483824" r:id="rId8"/>
  </p:sldMasterIdLst>
  <p:notesMasterIdLst>
    <p:notesMasterId r:id="rId22"/>
  </p:notesMasterIdLst>
  <p:handoutMasterIdLst>
    <p:handoutMasterId r:id="rId23"/>
  </p:handoutMasterIdLst>
  <p:sldIdLst>
    <p:sldId id="256" r:id="rId9"/>
    <p:sldId id="382" r:id="rId10"/>
    <p:sldId id="364" r:id="rId11"/>
    <p:sldId id="365" r:id="rId12"/>
    <p:sldId id="380" r:id="rId13"/>
    <p:sldId id="383" r:id="rId14"/>
    <p:sldId id="357" r:id="rId15"/>
    <p:sldId id="372" r:id="rId16"/>
    <p:sldId id="350" r:id="rId17"/>
    <p:sldId id="362" r:id="rId18"/>
    <p:sldId id="381" r:id="rId19"/>
    <p:sldId id="385" r:id="rId20"/>
    <p:sldId id="387" r:id="rId21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gela Burns (US - NC)" initials="AB(-N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6F7A"/>
    <a:srgbClr val="F37421"/>
    <a:srgbClr val="CC0000"/>
    <a:srgbClr val="CC0066"/>
    <a:srgbClr val="006595"/>
    <a:srgbClr val="AFBD21"/>
    <a:srgbClr val="F8981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 autoAdjust="0"/>
    <p:restoredTop sz="97691" autoAdjust="0"/>
  </p:normalViewPr>
  <p:slideViewPr>
    <p:cSldViewPr snapToGrid="0" snapToObjects="1">
      <p:cViewPr>
        <p:scale>
          <a:sx n="70" d="100"/>
          <a:sy n="70" d="100"/>
        </p:scale>
        <p:origin x="-1134" y="-8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1962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3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7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F78C56-A51B-4192-8AE9-2B0C534B1869}" type="datetimeFigureOut">
              <a:rPr lang="en-US" smtClean="0"/>
              <a:pPr/>
              <a:t>4/30/2013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20314-2AA5-440A-B755-1A9293B0CF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3793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436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BFE1754B-54DB-4938-8C7C-46DA7B616C80}" type="datetimeFigureOut">
              <a:rPr lang="en-US" smtClean="0"/>
              <a:pPr/>
              <a:t>4/30/2013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50" tIns="45825" rIns="91650" bIns="458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108"/>
            <a:ext cx="5608320" cy="4182427"/>
          </a:xfrm>
          <a:prstGeom prst="rect">
            <a:avLst/>
          </a:prstGeom>
        </p:spPr>
        <p:txBody>
          <a:bodyPr vert="horz" lIns="91650" tIns="45825" rIns="91650" bIns="458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436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054D7FB2-6637-436C-A991-4C3146978A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060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diabetes/prevention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592" y="4416108"/>
            <a:ext cx="7007216" cy="4182427"/>
          </a:xfrm>
        </p:spPr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D7FB2-6637-436C-A991-4C3146978A5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9230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D7FB2-6637-436C-A991-4C3146978A5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7420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592" y="4416108"/>
            <a:ext cx="7007216" cy="4182427"/>
          </a:xfrm>
        </p:spPr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D7FB2-6637-436C-A991-4C3146978A59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923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D7FB2-6637-436C-A991-4C3146978A5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589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D7FB2-6637-436C-A991-4C3146978A5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742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Coalescing what was liked and not liked:</a:t>
            </a:r>
          </a:p>
          <a:p>
            <a:endParaRPr lang="en-US" baseline="0" dirty="0" smtClean="0"/>
          </a:p>
          <a:p>
            <a:r>
              <a:rPr lang="en-US" baseline="0" dirty="0" smtClean="0"/>
              <a:t>Gradated colors</a:t>
            </a:r>
          </a:p>
          <a:p>
            <a:r>
              <a:rPr lang="en-US" baseline="0" dirty="0" smtClean="0"/>
              <a:t>Blue/Green palate – although some wanted something brighter also included (a touch of orange or yellow)</a:t>
            </a:r>
          </a:p>
          <a:p>
            <a:r>
              <a:rPr lang="en-US" baseline="0" dirty="0" smtClean="0"/>
              <a:t>Prominent lettering – with bolding – in both logo/name and tagline</a:t>
            </a:r>
          </a:p>
          <a:p>
            <a:r>
              <a:rPr lang="en-US" baseline="0" dirty="0" smtClean="0"/>
              <a:t>Capital, not lower case letter</a:t>
            </a:r>
          </a:p>
          <a:p>
            <a:r>
              <a:rPr lang="en-US" baseline="0" dirty="0" smtClean="0"/>
              <a:t>swoop figure connotes energy, exercise, and victory</a:t>
            </a:r>
          </a:p>
          <a:p>
            <a:r>
              <a:rPr lang="en-US" baseline="0" dirty="0" smtClean="0"/>
              <a:t>X figure energetic and happy</a:t>
            </a:r>
          </a:p>
          <a:p>
            <a:r>
              <a:rPr lang="en-US" baseline="0" dirty="0" smtClean="0"/>
              <a:t>Three figures (affectionately known as the paw) conveyed a group or a family to some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D7FB2-6637-436C-A991-4C3146978A5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742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Four taglines were tested:</a:t>
            </a:r>
          </a:p>
          <a:p>
            <a:endParaRPr lang="en-US" dirty="0"/>
          </a:p>
          <a:p>
            <a:r>
              <a:rPr lang="en-US" dirty="0" smtClean="0"/>
              <a:t>A proven program to prevent type 2 diabetes</a:t>
            </a:r>
          </a:p>
          <a:p>
            <a:r>
              <a:rPr lang="en-US" dirty="0" smtClean="0"/>
              <a:t>A proven way to keep type 2 diabetes at bay</a:t>
            </a:r>
          </a:p>
          <a:p>
            <a:r>
              <a:rPr lang="en-US" dirty="0" smtClean="0"/>
              <a:t>Let’s prevent type 2 diabetes together</a:t>
            </a:r>
          </a:p>
          <a:p>
            <a:r>
              <a:rPr lang="en-US" dirty="0" smtClean="0"/>
              <a:t>Start the journey to a healthier future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D7FB2-6637-436C-A991-4C3146978A5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521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Unclear Terms: </a:t>
            </a:r>
            <a:r>
              <a:rPr lang="en-US" sz="1200" dirty="0" smtClean="0"/>
              <a:t>prediabetes, borderline diabetes, gestational diabetes, juvenile diabetes, differences between</a:t>
            </a:r>
            <a:r>
              <a:rPr lang="en-US" sz="1200" baseline="0" dirty="0" smtClean="0"/>
              <a:t> type 1 and type 2 diabetes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D7FB2-6637-436C-A991-4C3146978A5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742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Preferences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Participants indicated it was important to know the length of the program. “Yearlong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” was overwhelming and not preferred.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r>
              <a:rPr lang="en-US" dirty="0" smtClean="0"/>
              <a:t>Concerns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References to overweight prompted questions about prediabetes risk and diabetes prevention for healthy weight individuals.</a:t>
            </a:r>
          </a:p>
          <a:p>
            <a:r>
              <a:rPr lang="en-US" dirty="0" smtClean="0"/>
              <a:t>-What is a lifestyle coach?</a:t>
            </a:r>
            <a:r>
              <a:rPr lang="en-US" baseline="0" dirty="0" smtClean="0"/>
              <a:t> How will lifestyle coach help?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-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Some participants had questions about why this program was only for type 2 diabetes. They had questions whether type 2 diabetes was “worse” than other types of diabetes. Some would like to see more information about type 2 diabetes included in the messaging.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D7FB2-6637-436C-A991-4C3146978A5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742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showed people 5 taglines:</a:t>
            </a:r>
          </a:p>
          <a:p>
            <a:endParaRPr lang="en-US" dirty="0" smtClean="0"/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Find out if you are at risk for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prediabetes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Take the online quiz at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www.cdc.gov/diabetes/prevention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talk to a health care provider.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 more about how the National Diabetes Prevention Program can help you reduce your risk of developing type 2 diabetes. Go to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www.cdc.gov/diabetes/prevention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Sign up today. Visit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www.cdc.gov/diabetes/prevention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find a National Diabetes Prevention Program near you.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you think you are at risk for type 2 diabetes, talk to a health care provider about getting a blood sugar test.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Encourage your family and friends who may be at risk for type 2 diabetes to take the online quiz “Could You Have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Prediabetes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?” at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www.cdc.gov/diabetes/prevention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D7FB2-6637-436C-A991-4C3146978A5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7420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Similar findings from </a:t>
            </a:r>
            <a:r>
              <a:rPr lang="en-US" dirty="0" err="1" smtClean="0"/>
              <a:t>IDIs</a:t>
            </a:r>
            <a:r>
              <a:rPr lang="en-US" baseline="0" dirty="0" smtClean="0"/>
              <a:t> with grantees/coaches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D7FB2-6637-436C-A991-4C3146978A5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742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HI360 Slide Cover_orang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96671"/>
            <a:ext cx="9137295" cy="64613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750" y="2706260"/>
            <a:ext cx="7143450" cy="113082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4750" y="3837080"/>
            <a:ext cx="7143450" cy="1801719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51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71695"/>
            <a:ext cx="5486400" cy="355587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D5029-D3C1-4480-BD15-51A927DA76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309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HI360 Slide Cover_orang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96671"/>
            <a:ext cx="9137295" cy="64613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750" y="2706260"/>
            <a:ext cx="7143450" cy="113082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4750" y="3837080"/>
            <a:ext cx="7143450" cy="1801719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603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6ED48-AB89-4FAD-AD0F-25F24BE42F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32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64" y="0"/>
            <a:ext cx="5678488" cy="992188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3D160-B626-40FF-AA96-0A7B677B9F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857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B8DFC-4917-4BB9-9B6D-993EA45CEF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393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0C4D6-9244-4FD1-818C-46E52AD946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853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44B25-4A77-4279-A008-1EC024A95B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741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07E28-2848-43B7-B543-6A380D6FF4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378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91897-A1AA-4842-AC81-E3CF5D5204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286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5AFCD16-1DE5-4463-8F7E-DB1CCBC12141}" type="datetimeFigureOut">
              <a:rPr lang="en-US"/>
              <a:pPr>
                <a:defRPr/>
              </a:pPr>
              <a:t>4/30/2013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868CA-FA26-415E-B71C-DEF7C707E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072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5661025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90613"/>
            <a:ext cx="8229600" cy="503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457200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B1503E24-0B5B-4E1C-BC71-AD28FE6BC6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HI360 Slide Second Page_orange.png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992867"/>
            <a:ext cx="9144000" cy="5915633"/>
          </a:xfrm>
          <a:prstGeom prst="rect">
            <a:avLst/>
          </a:prstGeom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6816" y="0"/>
            <a:ext cx="5678488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01725"/>
            <a:ext cx="8229600" cy="502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66B0AC13-B953-4A43-B002-9EF26481C3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/>
          <p:cNvPicPr/>
          <p:nvPr userDrawn="1"/>
        </p:nvPicPr>
        <p:blipFill rotWithShape="1">
          <a:blip r:embed="rId12"/>
          <a:srcRect l="11058" t="10769" r="73558" b="80000"/>
          <a:stretch/>
        </p:blipFill>
        <p:spPr bwMode="auto">
          <a:xfrm>
            <a:off x="2374709" y="6500347"/>
            <a:ext cx="733568" cy="3713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2" r:id="rId8"/>
    <p:sldLayoutId id="2147483820" r:id="rId9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5C6F7A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C6F7A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C6F7A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C6F7A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C6F7A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 b="1">
          <a:solidFill>
            <a:srgbClr val="5C6F7A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 b="1">
          <a:solidFill>
            <a:srgbClr val="5C6F7A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 b="1">
          <a:solidFill>
            <a:srgbClr val="5C6F7A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 b="1">
          <a:solidFill>
            <a:srgbClr val="5C6F7A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AFBD2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AFBD21"/>
        </a:buClr>
        <a:buFont typeface="Arial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AFBD21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AFBD21"/>
        </a:buClr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AFBD21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" name="Line 19"/>
            <p:cNvSpPr>
              <a:spLocks noChangeShapeType="1"/>
            </p:cNvSpPr>
            <p:nvPr/>
          </p:nvSpPr>
          <p:spPr bwMode="gray">
            <a:xfrm>
              <a:off x="0" y="4059"/>
              <a:ext cx="5760" cy="0"/>
            </a:xfrm>
            <a:prstGeom prst="line">
              <a:avLst/>
            </a:prstGeom>
            <a:noFill/>
            <a:ln w="31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54000" tIns="54000" rIns="54000" bIns="54000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" name="Line 20"/>
            <p:cNvSpPr>
              <a:spLocks noChangeShapeType="1"/>
            </p:cNvSpPr>
            <p:nvPr/>
          </p:nvSpPr>
          <p:spPr bwMode="gray">
            <a:xfrm>
              <a:off x="4212" y="0"/>
              <a:ext cx="0" cy="4320"/>
            </a:xfrm>
            <a:prstGeom prst="line">
              <a:avLst/>
            </a:prstGeom>
            <a:noFill/>
            <a:ln w="31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54000" tIns="54000" rIns="54000" bIns="54000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" name="Line 21"/>
            <p:cNvSpPr>
              <a:spLocks noChangeShapeType="1"/>
            </p:cNvSpPr>
            <p:nvPr/>
          </p:nvSpPr>
          <p:spPr bwMode="gray">
            <a:xfrm>
              <a:off x="4309" y="0"/>
              <a:ext cx="0" cy="4320"/>
            </a:xfrm>
            <a:prstGeom prst="line">
              <a:avLst/>
            </a:prstGeom>
            <a:noFill/>
            <a:ln w="31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54000" tIns="54000" rIns="54000" bIns="54000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" name="Line 22"/>
            <p:cNvSpPr>
              <a:spLocks noChangeShapeType="1"/>
            </p:cNvSpPr>
            <p:nvPr/>
          </p:nvSpPr>
          <p:spPr bwMode="gray">
            <a:xfrm>
              <a:off x="158" y="0"/>
              <a:ext cx="0" cy="4320"/>
            </a:xfrm>
            <a:prstGeom prst="line">
              <a:avLst/>
            </a:prstGeom>
            <a:noFill/>
            <a:ln w="31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54000" tIns="54000" rIns="54000" bIns="54000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" name="Line 23"/>
            <p:cNvSpPr>
              <a:spLocks noChangeShapeType="1"/>
            </p:cNvSpPr>
            <p:nvPr/>
          </p:nvSpPr>
          <p:spPr bwMode="gray">
            <a:xfrm>
              <a:off x="2833" y="0"/>
              <a:ext cx="0" cy="4320"/>
            </a:xfrm>
            <a:prstGeom prst="line">
              <a:avLst/>
            </a:prstGeom>
            <a:noFill/>
            <a:ln w="31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54000" tIns="54000" rIns="54000" bIns="54000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" name="Line 24"/>
            <p:cNvSpPr>
              <a:spLocks noChangeShapeType="1"/>
            </p:cNvSpPr>
            <p:nvPr/>
          </p:nvSpPr>
          <p:spPr bwMode="gray">
            <a:xfrm>
              <a:off x="2924" y="0"/>
              <a:ext cx="0" cy="4320"/>
            </a:xfrm>
            <a:prstGeom prst="line">
              <a:avLst/>
            </a:prstGeom>
            <a:noFill/>
            <a:ln w="31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54000" tIns="54000" rIns="54000" bIns="54000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7" name="Line 25"/>
            <p:cNvSpPr>
              <a:spLocks noChangeShapeType="1"/>
            </p:cNvSpPr>
            <p:nvPr/>
          </p:nvSpPr>
          <p:spPr bwMode="gray">
            <a:xfrm>
              <a:off x="5598" y="0"/>
              <a:ext cx="0" cy="4320"/>
            </a:xfrm>
            <a:prstGeom prst="line">
              <a:avLst/>
            </a:prstGeom>
            <a:noFill/>
            <a:ln w="31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54000" tIns="54000" rIns="54000" bIns="54000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" name="Line 26"/>
            <p:cNvSpPr>
              <a:spLocks noChangeShapeType="1"/>
            </p:cNvSpPr>
            <p:nvPr/>
          </p:nvSpPr>
          <p:spPr bwMode="gray">
            <a:xfrm>
              <a:off x="0" y="570"/>
              <a:ext cx="5760" cy="0"/>
            </a:xfrm>
            <a:prstGeom prst="line">
              <a:avLst/>
            </a:prstGeom>
            <a:noFill/>
            <a:ln w="31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54000" tIns="54000" rIns="54000" bIns="54000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9" name="Line 27"/>
            <p:cNvSpPr>
              <a:spLocks noChangeShapeType="1"/>
            </p:cNvSpPr>
            <p:nvPr/>
          </p:nvSpPr>
          <p:spPr bwMode="gray">
            <a:xfrm>
              <a:off x="0" y="799"/>
              <a:ext cx="5760" cy="0"/>
            </a:xfrm>
            <a:prstGeom prst="line">
              <a:avLst/>
            </a:prstGeom>
            <a:noFill/>
            <a:ln w="31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54000" tIns="54000" rIns="54000" bIns="54000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0" name="Line 28"/>
            <p:cNvSpPr>
              <a:spLocks noChangeShapeType="1"/>
            </p:cNvSpPr>
            <p:nvPr/>
          </p:nvSpPr>
          <p:spPr bwMode="gray">
            <a:xfrm>
              <a:off x="0" y="2385"/>
              <a:ext cx="5760" cy="0"/>
            </a:xfrm>
            <a:prstGeom prst="line">
              <a:avLst/>
            </a:prstGeom>
            <a:noFill/>
            <a:ln w="31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54000" tIns="54000" rIns="54000" bIns="54000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1" name="Line 29"/>
            <p:cNvSpPr>
              <a:spLocks noChangeShapeType="1"/>
            </p:cNvSpPr>
            <p:nvPr/>
          </p:nvSpPr>
          <p:spPr bwMode="gray">
            <a:xfrm>
              <a:off x="0" y="2478"/>
              <a:ext cx="5760" cy="0"/>
            </a:xfrm>
            <a:prstGeom prst="line">
              <a:avLst/>
            </a:prstGeom>
            <a:noFill/>
            <a:ln w="31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54000" tIns="54000" rIns="54000" bIns="54000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2" name="Line 30"/>
            <p:cNvSpPr>
              <a:spLocks noChangeShapeType="1"/>
            </p:cNvSpPr>
            <p:nvPr/>
          </p:nvSpPr>
          <p:spPr bwMode="gray">
            <a:xfrm>
              <a:off x="0" y="4156"/>
              <a:ext cx="5760" cy="0"/>
            </a:xfrm>
            <a:prstGeom prst="line">
              <a:avLst/>
            </a:prstGeom>
            <a:noFill/>
            <a:ln w="31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54000" tIns="54000" rIns="54000" bIns="54000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3" name="Line 31"/>
            <p:cNvSpPr>
              <a:spLocks noChangeShapeType="1"/>
            </p:cNvSpPr>
            <p:nvPr/>
          </p:nvSpPr>
          <p:spPr bwMode="gray">
            <a:xfrm>
              <a:off x="1449" y="0"/>
              <a:ext cx="0" cy="4320"/>
            </a:xfrm>
            <a:prstGeom prst="line">
              <a:avLst/>
            </a:prstGeom>
            <a:noFill/>
            <a:ln w="31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54000" tIns="54000" rIns="54000" bIns="54000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" name="Line 32"/>
            <p:cNvSpPr>
              <a:spLocks noChangeShapeType="1"/>
            </p:cNvSpPr>
            <p:nvPr/>
          </p:nvSpPr>
          <p:spPr bwMode="gray">
            <a:xfrm>
              <a:off x="1539" y="0"/>
              <a:ext cx="0" cy="4320"/>
            </a:xfrm>
            <a:prstGeom prst="line">
              <a:avLst/>
            </a:prstGeom>
            <a:noFill/>
            <a:ln w="31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54000" tIns="54000" rIns="54000" bIns="54000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" name="Line 33"/>
            <p:cNvSpPr>
              <a:spLocks noChangeShapeType="1"/>
            </p:cNvSpPr>
            <p:nvPr/>
          </p:nvSpPr>
          <p:spPr bwMode="gray">
            <a:xfrm>
              <a:off x="0" y="346"/>
              <a:ext cx="5760" cy="0"/>
            </a:xfrm>
            <a:prstGeom prst="line">
              <a:avLst/>
            </a:prstGeom>
            <a:noFill/>
            <a:ln w="31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54000" tIns="54000" rIns="54000" bIns="54000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680" y="520100"/>
            <a:ext cx="8639908" cy="380480"/>
          </a:xfrm>
          <a:prstGeom prst="rect">
            <a:avLst/>
          </a:prstGeom>
        </p:spPr>
        <p:txBody>
          <a:bodyPr vert="horz" wrap="square" lIns="0" tIns="72000" rIns="0" bIns="0" rtlCol="0" anchor="t" anchorCtr="0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046" y="1268414"/>
            <a:ext cx="8639908" cy="9746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pyright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252047" y="6597650"/>
            <a:ext cx="42540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defTabSz="9144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2244725" algn="l"/>
              </a:tabLst>
            </a:pPr>
            <a:r>
              <a:rPr lang="en-US" sz="700" dirty="0" smtClean="0">
                <a:solidFill>
                  <a:srgbClr val="808080"/>
                </a:solidFill>
                <a:latin typeface="Arial Narrow" pitchFamily="34" charset="0"/>
                <a:ea typeface="MS Mincho" pitchFamily="49" charset="-128"/>
              </a:rPr>
              <a:t>©  2011 Grant Thornton   |   Project Phoenix   |   May 2011</a:t>
            </a:r>
            <a:endParaRPr lang="en-US" sz="700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7695804" y="0"/>
            <a:ext cx="1250393" cy="601497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vert="horz" wrap="none" lIns="54000" tIns="54000" rIns="54000" bIns="54000" numCol="1" anchor="t" anchorCtr="1" compatLnSpc="1">
            <a:prstTxWarp prst="textNoShape">
              <a:avLst/>
            </a:prstTxWarp>
            <a:spAutoFit/>
          </a:bodyPr>
          <a:lstStyle/>
          <a:p>
            <a:pPr algn="r" defTabSz="914400"/>
            <a:r>
              <a:rPr lang="en-US" sz="3200" b="1" dirty="0" smtClean="0">
                <a:solidFill>
                  <a:srgbClr val="808080"/>
                </a:solidFill>
                <a:latin typeface="Arial Narrow" pitchFamily="34" charset="0"/>
              </a:rPr>
              <a:t>DRAFT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7" name="Line 107"/>
          <p:cNvSpPr>
            <a:spLocks noChangeShapeType="1"/>
          </p:cNvSpPr>
          <p:nvPr/>
        </p:nvSpPr>
        <p:spPr bwMode="gray">
          <a:xfrm>
            <a:off x="252413" y="550863"/>
            <a:ext cx="8640762" cy="0"/>
          </a:xfrm>
          <a:prstGeom prst="line">
            <a:avLst/>
          </a:prstGeom>
          <a:noFill/>
          <a:ln w="3175">
            <a:solidFill>
              <a:srgbClr val="828282"/>
            </a:solidFill>
            <a:round/>
            <a:headEnd/>
            <a:tailEnd/>
          </a:ln>
          <a:effectLst/>
        </p:spPr>
        <p:txBody>
          <a:bodyPr lIns="54000" tIns="54000" rIns="54000" bIns="54000" anchorCtr="1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GB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TextBox 9"/>
          <p:cNvSpPr txBox="1"/>
          <p:nvPr/>
        </p:nvSpPr>
        <p:spPr bwMode="gray">
          <a:xfrm>
            <a:off x="252047" y="6698680"/>
            <a:ext cx="2774988" cy="92333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dirty="0" smtClean="0">
                <a:solidFill>
                  <a:srgbClr val="808080"/>
                </a:solidFill>
                <a:latin typeface="Arial Narrow" pitchFamily="34" charset="0"/>
                <a:ea typeface="MS Mincho" pitchFamily="49" charset="-128"/>
              </a:rPr>
              <a:t>U.S. member firm of Grant Thornton International Ltd.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GB" sz="2000" kern="1200" dirty="0">
          <a:solidFill>
            <a:schemeClr val="tx1"/>
          </a:solidFill>
          <a:latin typeface="Garamond" pitchFamily="18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914400" rtl="0" eaLnBrk="1" latinLnBrk="0" hangingPunct="1">
        <a:lnSpc>
          <a:spcPct val="100000"/>
        </a:lnSpc>
        <a:spcBef>
          <a:spcPts val="400"/>
        </a:spcBef>
        <a:buFont typeface="Arial" pitchFamily="34" charset="0"/>
        <a:buNone/>
        <a:defRPr sz="10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400"/>
        </a:spcBef>
        <a:buFont typeface="Arial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177800" indent="-177800" algn="l" defTabSz="914400" rtl="0" eaLnBrk="1" latinLnBrk="0" hangingPunct="1">
        <a:lnSpc>
          <a:spcPct val="100000"/>
        </a:lnSpc>
        <a:spcBef>
          <a:spcPts val="400"/>
        </a:spcBef>
        <a:buClr>
          <a:schemeClr val="bg2"/>
        </a:buClr>
        <a:buFont typeface="Wingdings 2" pitchFamily="18" charset="2"/>
        <a:buChar char="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361950" indent="-184150" algn="l" defTabSz="914400" rtl="0" eaLnBrk="1" latinLnBrk="0" hangingPunct="1">
        <a:lnSpc>
          <a:spcPct val="100000"/>
        </a:lnSpc>
        <a:spcBef>
          <a:spcPts val="400"/>
        </a:spcBef>
        <a:buClr>
          <a:schemeClr val="bg2"/>
        </a:buClr>
        <a:buFont typeface="Symbol" pitchFamily="18" charset="2"/>
        <a:buChar char=""/>
        <a:tabLst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539750" indent="-177800" algn="l" defTabSz="914400" rtl="0" eaLnBrk="1" latinLnBrk="0" hangingPunct="1">
        <a:lnSpc>
          <a:spcPct val="100000"/>
        </a:lnSpc>
        <a:spcBef>
          <a:spcPts val="400"/>
        </a:spcBef>
        <a:buClr>
          <a:schemeClr val="bg2"/>
        </a:buClr>
        <a:buFont typeface="Symbol" pitchFamily="18" charset="2"/>
        <a:buChar char="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717550" indent="-177800" algn="l" defTabSz="914400" rtl="0" eaLnBrk="1" latinLnBrk="0" hangingPunct="1">
        <a:lnSpc>
          <a:spcPct val="100000"/>
        </a:lnSpc>
        <a:spcBef>
          <a:spcPts val="400"/>
        </a:spcBef>
        <a:buClr>
          <a:schemeClr val="bg2"/>
        </a:buClr>
        <a:buFont typeface="Symbol" pitchFamily="18" charset="2"/>
        <a:buChar char="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895350" indent="-177800" algn="l" defTabSz="914400" rtl="0" eaLnBrk="1" latinLnBrk="0" hangingPunct="1">
        <a:lnSpc>
          <a:spcPct val="100000"/>
        </a:lnSpc>
        <a:spcBef>
          <a:spcPts val="400"/>
        </a:spcBef>
        <a:buClr>
          <a:schemeClr val="bg2"/>
        </a:buClr>
        <a:buFont typeface="Symbol" pitchFamily="18" charset="2"/>
        <a:buChar char="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079500" indent="-184150" algn="l" defTabSz="914400" rtl="0" eaLnBrk="1" latinLnBrk="0" hangingPunct="1">
        <a:lnSpc>
          <a:spcPct val="100000"/>
        </a:lnSpc>
        <a:spcBef>
          <a:spcPts val="400"/>
        </a:spcBef>
        <a:buClr>
          <a:schemeClr val="bg2"/>
        </a:buClr>
        <a:buFont typeface="Symbol" pitchFamily="18" charset="2"/>
        <a:buChar char="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257300" indent="-177800" algn="l" defTabSz="914400" rtl="0" eaLnBrk="1" latinLnBrk="0" hangingPunct="1">
        <a:lnSpc>
          <a:spcPct val="100000"/>
        </a:lnSpc>
        <a:spcBef>
          <a:spcPts val="400"/>
        </a:spcBef>
        <a:buClr>
          <a:schemeClr val="bg2"/>
        </a:buClr>
        <a:buFont typeface="Symbol" pitchFamily="18" charset="2"/>
        <a:buChar char=""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5661025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90613"/>
            <a:ext cx="8229600" cy="503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457200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B1503E24-0B5B-4E1C-BC71-AD28FE6BC64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3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/>
        </p:nvSpPr>
        <p:spPr>
          <a:xfrm>
            <a:off x="1216025" y="2584450"/>
            <a:ext cx="7646988" cy="1468438"/>
          </a:xfrm>
          <a:prstGeom prst="rect">
            <a:avLst/>
          </a:prstGeom>
        </p:spPr>
        <p:txBody>
          <a:bodyPr anchor="b"/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 cap="none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2900" cap="all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5123" name="Title 31"/>
          <p:cNvSpPr>
            <a:spLocks noGrp="1"/>
          </p:cNvSpPr>
          <p:nvPr>
            <p:ph type="ctrTitle"/>
          </p:nvPr>
        </p:nvSpPr>
        <p:spPr>
          <a:xfrm>
            <a:off x="1216025" y="1887822"/>
            <a:ext cx="7143750" cy="1949165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4000" i="1" dirty="0" smtClean="0"/>
              <a:t>National Diabetes Prevention Program: </a:t>
            </a:r>
            <a:r>
              <a:rPr lang="en-US" sz="4000" dirty="0" smtClean="0"/>
              <a:t>Findings from Consumer Focus Groups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27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en-US" sz="27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en-US" sz="3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endParaRPr lang="en-US" sz="32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124" name="Subtitle 32"/>
          <p:cNvSpPr>
            <a:spLocks noGrp="1"/>
          </p:cNvSpPr>
          <p:nvPr>
            <p:ph type="subTitle" idx="1"/>
          </p:nvPr>
        </p:nvSpPr>
        <p:spPr>
          <a:xfrm>
            <a:off x="1314450" y="4478444"/>
            <a:ext cx="7143750" cy="1801812"/>
          </a:xfrm>
        </p:spPr>
        <p:txBody>
          <a:bodyPr>
            <a:normAutofit fontScale="55000" lnSpcReduction="20000"/>
          </a:bodyPr>
          <a:lstStyle/>
          <a:p>
            <a:pPr eaLnBrk="1" hangingPunct="1"/>
            <a:r>
              <a:rPr lang="en-US" sz="2800" b="1" dirty="0" smtClean="0"/>
              <a:t>May 3</a:t>
            </a:r>
            <a:r>
              <a:rPr lang="en-US" sz="2800" b="1" dirty="0" smtClean="0"/>
              <a:t>, </a:t>
            </a:r>
            <a:r>
              <a:rPr lang="en-US" sz="2800" b="1" dirty="0" smtClean="0"/>
              <a:t>2013</a:t>
            </a:r>
          </a:p>
          <a:p>
            <a:pPr eaLnBrk="1" hangingPunct="1"/>
            <a:endParaRPr lang="en-US" sz="2800" b="1" dirty="0"/>
          </a:p>
          <a:p>
            <a:pPr eaLnBrk="1" hangingPunct="1"/>
            <a:r>
              <a:rPr lang="en-US" sz="2800" b="1" dirty="0" smtClean="0"/>
              <a:t>Rebecca Ledsky, Research lead</a:t>
            </a:r>
          </a:p>
          <a:p>
            <a:pPr eaLnBrk="1" hangingPunct="1"/>
            <a:r>
              <a:rPr lang="en-US" sz="2800" b="1" dirty="0" smtClean="0"/>
              <a:t>Derek Inokuchi, Research support</a:t>
            </a:r>
          </a:p>
          <a:p>
            <a:pPr eaLnBrk="1" hangingPunct="1"/>
            <a:r>
              <a:rPr lang="en-US" sz="2800" b="1" dirty="0" smtClean="0"/>
              <a:t>Kristina Olson, Research support</a:t>
            </a:r>
          </a:p>
          <a:p>
            <a:pPr eaLnBrk="1" hangingPunct="1"/>
            <a:r>
              <a:rPr lang="en-US" sz="2800" b="1" dirty="0"/>
              <a:t>Phillis Kim, Branding lead</a:t>
            </a:r>
          </a:p>
          <a:p>
            <a:pPr eaLnBrk="1" hangingPunct="1"/>
            <a:r>
              <a:rPr lang="en-US" sz="2800" b="1" dirty="0" smtClean="0"/>
              <a:t>Anne Quito, Design lead</a:t>
            </a:r>
          </a:p>
        </p:txBody>
      </p:sp>
      <p:pic>
        <p:nvPicPr>
          <p:cNvPr id="5" name="Picture 4"/>
          <p:cNvPicPr/>
          <p:nvPr/>
        </p:nvPicPr>
        <p:blipFill rotWithShape="1">
          <a:blip r:embed="rId3"/>
          <a:srcRect l="11058" t="10769" r="73558" b="80000"/>
          <a:stretch/>
        </p:blipFill>
        <p:spPr bwMode="auto">
          <a:xfrm>
            <a:off x="7096836" y="382139"/>
            <a:ext cx="1361364" cy="84360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484" y="54592"/>
            <a:ext cx="8780670" cy="992188"/>
          </a:xfrm>
        </p:spPr>
        <p:txBody>
          <a:bodyPr/>
          <a:lstStyle/>
          <a:p>
            <a:r>
              <a:rPr lang="en-US" sz="3000" dirty="0" smtClean="0">
                <a:ea typeface="ＭＳ Ｐゴシック" charset="-128"/>
              </a:rPr>
              <a:t>	Inclusion </a:t>
            </a:r>
            <a:r>
              <a:rPr lang="en-US" sz="3000" dirty="0">
                <a:ea typeface="ＭＳ Ｐゴシック" charset="-128"/>
              </a:rPr>
              <a:t>of </a:t>
            </a:r>
            <a:r>
              <a:rPr lang="en-US" sz="3000" dirty="0" smtClean="0">
                <a:ea typeface="ＭＳ Ｐゴシック" charset="-128"/>
              </a:rPr>
              <a:t>CDC on Materials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4030" y="1155485"/>
            <a:ext cx="9021170" cy="5208587"/>
          </a:xfrm>
        </p:spPr>
        <p:txBody>
          <a:bodyPr/>
          <a:lstStyle/>
          <a:p>
            <a:pPr marL="0" lvl="0" indent="0">
              <a:buNone/>
            </a:pPr>
            <a:r>
              <a:rPr lang="en-US" b="1" dirty="0" smtClean="0"/>
              <a:t>Positive response</a:t>
            </a:r>
          </a:p>
          <a:p>
            <a:r>
              <a:rPr lang="en-US" sz="2400" dirty="0" smtClean="0"/>
              <a:t>Provides credibility</a:t>
            </a:r>
          </a:p>
          <a:p>
            <a:r>
              <a:rPr lang="en-US" sz="2400" dirty="0" smtClean="0"/>
              <a:t>Differentiation from commercial weight-loss programs</a:t>
            </a:r>
            <a:endParaRPr lang="en-US" sz="2400" b="1" dirty="0" smtClean="0"/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7613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63" y="0"/>
            <a:ext cx="8905173" cy="992188"/>
          </a:xfrm>
        </p:spPr>
        <p:txBody>
          <a:bodyPr/>
          <a:lstStyle/>
          <a:p>
            <a:r>
              <a:rPr lang="en-US" dirty="0" smtClean="0"/>
              <a:t>	Direction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144" y="1019837"/>
            <a:ext cx="8229600" cy="502443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Design elements</a:t>
            </a:r>
          </a:p>
          <a:p>
            <a:r>
              <a:rPr lang="en-US" sz="2400" dirty="0" smtClean="0"/>
              <a:t>Use blue/green colors with color gradients</a:t>
            </a:r>
          </a:p>
          <a:p>
            <a:r>
              <a:rPr lang="en-US" sz="2400" dirty="0" smtClean="0"/>
              <a:t>Include “swoop man” graphic</a:t>
            </a:r>
          </a:p>
          <a:p>
            <a:r>
              <a:rPr lang="en-US" sz="2400" dirty="0" smtClean="0"/>
              <a:t>Enlarge font size of tagline</a:t>
            </a:r>
          </a:p>
          <a:p>
            <a:pPr marL="0" indent="0">
              <a:buNone/>
            </a:pPr>
            <a:endParaRPr lang="en-US" sz="1800" b="1" dirty="0" smtClean="0"/>
          </a:p>
          <a:p>
            <a:pPr marL="0" indent="0">
              <a:buNone/>
            </a:pPr>
            <a:r>
              <a:rPr lang="en-US" b="1" dirty="0" smtClean="0"/>
              <a:t>Tagline</a:t>
            </a:r>
            <a:endParaRPr lang="en-US" b="1" dirty="0"/>
          </a:p>
          <a:p>
            <a:r>
              <a:rPr lang="en-US" sz="2400" dirty="0"/>
              <a:t>Use </a:t>
            </a:r>
            <a:r>
              <a:rPr lang="en-US" sz="2400" dirty="0" smtClean="0"/>
              <a:t>“</a:t>
            </a:r>
            <a:r>
              <a:rPr lang="en-US" sz="2400" dirty="0" smtClean="0"/>
              <a:t>A </a:t>
            </a:r>
            <a:r>
              <a:rPr lang="en-US" sz="2400" dirty="0"/>
              <a:t>proven program to prevent </a:t>
            </a:r>
            <a:r>
              <a:rPr lang="en-US" sz="2400" dirty="0" smtClean="0"/>
              <a:t>or delay type </a:t>
            </a:r>
            <a:r>
              <a:rPr lang="en-US" sz="2400" dirty="0"/>
              <a:t>2 </a:t>
            </a:r>
            <a:r>
              <a:rPr lang="en-US" sz="2400" dirty="0" smtClean="0"/>
              <a:t>diabetes</a:t>
            </a:r>
            <a:r>
              <a:rPr lang="en-US" sz="2400" dirty="0" smtClean="0"/>
              <a:t>”*</a:t>
            </a:r>
            <a:endParaRPr lang="en-US" sz="2400" dirty="0"/>
          </a:p>
          <a:p>
            <a:pPr marL="0" indent="0">
              <a:buNone/>
            </a:pPr>
            <a:endParaRPr lang="en-US" sz="1800" b="1" dirty="0" smtClean="0"/>
          </a:p>
          <a:p>
            <a:pPr marL="0" indent="0">
              <a:buNone/>
            </a:pPr>
            <a:r>
              <a:rPr lang="en-US" b="1" dirty="0" smtClean="0"/>
              <a:t>Messages and Calls to Action</a:t>
            </a:r>
            <a:endParaRPr lang="en-US" b="1" dirty="0"/>
          </a:p>
          <a:p>
            <a:r>
              <a:rPr lang="en-US" sz="2400" dirty="0"/>
              <a:t>Refine for clarity and remove non-preferred words and </a:t>
            </a:r>
            <a:r>
              <a:rPr lang="en-US" sz="2400" dirty="0" smtClean="0"/>
              <a:t>phrases</a:t>
            </a:r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2000" dirty="0" smtClean="0"/>
              <a:t>*the phrase “or delay” negated CDC legal issues around the tagline</a:t>
            </a:r>
            <a:endParaRPr lang="en-US" sz="20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33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-128"/>
              </a:rPr>
              <a:t>	Direction Forward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Best Practice-based Brand </a:t>
            </a:r>
            <a:r>
              <a:rPr lang="en-US" b="1" dirty="0" smtClean="0"/>
              <a:t>Name </a:t>
            </a:r>
            <a:r>
              <a:rPr lang="en-US" b="1" dirty="0" smtClean="0"/>
              <a:t>Considerations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188839"/>
              </p:ext>
            </p:extLst>
          </p:nvPr>
        </p:nvGraphicFramePr>
        <p:xfrm>
          <a:off x="559558" y="1875752"/>
          <a:ext cx="7990765" cy="4304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44709"/>
                <a:gridCol w="2055238"/>
                <a:gridCol w="1890818"/>
              </a:tblGrid>
              <a:tr h="7679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effectLst/>
                        </a:rPr>
                        <a:t>Criteria for selection:</a:t>
                      </a:r>
                      <a:endParaRPr lang="en-US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 Change for Life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Prevent T2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71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Memorable (shorter is more memorable)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Strongest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71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Distinct (from other diseases programs)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Strongest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71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Distinct (from Type 1 programs)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Strongest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71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Meaning (easily related to diabetes)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Strongest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71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Emotion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Strongest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71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Supports brand promise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Strongest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304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/>
        </p:nvSpPr>
        <p:spPr>
          <a:xfrm>
            <a:off x="1216025" y="2584450"/>
            <a:ext cx="7646988" cy="1468438"/>
          </a:xfrm>
          <a:prstGeom prst="rect">
            <a:avLst/>
          </a:prstGeom>
        </p:spPr>
        <p:txBody>
          <a:bodyPr anchor="b"/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 cap="none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2900" cap="all" dirty="0">
              <a:solidFill>
                <a:prstClr val="white"/>
              </a:solidFill>
              <a:cs typeface="Calibri"/>
            </a:endParaRPr>
          </a:p>
        </p:txBody>
      </p:sp>
      <p:sp>
        <p:nvSpPr>
          <p:cNvPr id="5123" name="Title 31"/>
          <p:cNvSpPr>
            <a:spLocks noGrp="1"/>
          </p:cNvSpPr>
          <p:nvPr>
            <p:ph type="ctrTitle"/>
          </p:nvPr>
        </p:nvSpPr>
        <p:spPr>
          <a:xfrm>
            <a:off x="1216025" y="1887822"/>
            <a:ext cx="7143750" cy="194916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4000" i="1" dirty="0" smtClean="0"/>
              <a:t>Comments or Questions?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27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en-US" sz="27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en-US" sz="3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endParaRPr lang="en-US" sz="32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3"/>
          <a:srcRect l="11058" t="10769" r="73558" b="80000"/>
          <a:stretch/>
        </p:blipFill>
        <p:spPr bwMode="auto">
          <a:xfrm>
            <a:off x="7096836" y="382139"/>
            <a:ext cx="1361364" cy="84360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6789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Consumer Focus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144" y="1337481"/>
            <a:ext cx="8229600" cy="4788682"/>
          </a:xfrm>
        </p:spPr>
        <p:txBody>
          <a:bodyPr/>
          <a:lstStyle/>
          <a:p>
            <a:r>
              <a:rPr lang="en-US" dirty="0" smtClean="0"/>
              <a:t>Four Markets </a:t>
            </a:r>
          </a:p>
          <a:p>
            <a:pPr lvl="1"/>
            <a:r>
              <a:rPr lang="en-US" dirty="0" smtClean="0"/>
              <a:t>Philadelphia, PA</a:t>
            </a:r>
          </a:p>
          <a:p>
            <a:pPr lvl="1"/>
            <a:r>
              <a:rPr lang="en-US" dirty="0" smtClean="0"/>
              <a:t> Memphis, TN</a:t>
            </a:r>
          </a:p>
          <a:p>
            <a:pPr lvl="1"/>
            <a:r>
              <a:rPr lang="en-US" dirty="0" smtClean="0"/>
              <a:t>Chicago, IL</a:t>
            </a:r>
          </a:p>
          <a:p>
            <a:pPr lvl="1"/>
            <a:r>
              <a:rPr lang="en-US" dirty="0" smtClean="0"/>
              <a:t>Fresno, CA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12 Focus Groups (3 per market)</a:t>
            </a:r>
          </a:p>
          <a:p>
            <a:pPr lvl="1"/>
            <a:r>
              <a:rPr lang="en-US" dirty="0" smtClean="0"/>
              <a:t>6 groups with participants at-risk for diabetes</a:t>
            </a:r>
          </a:p>
          <a:p>
            <a:pPr lvl="1"/>
            <a:r>
              <a:rPr lang="en-US" dirty="0" smtClean="0"/>
              <a:t>6 groups with participants with prediabetes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1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Brand Concepts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267857"/>
            <a:ext cx="4038600" cy="385830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 Change for Life</a:t>
            </a:r>
          </a:p>
          <a:p>
            <a:r>
              <a:rPr lang="en-US" sz="2400" dirty="0" smtClean="0"/>
              <a:t>Perceived as hopeful and reflected the program’s lifestyle change focus</a:t>
            </a:r>
          </a:p>
          <a:p>
            <a:r>
              <a:rPr lang="en-US" sz="2400" dirty="0" smtClean="0"/>
              <a:t>Some reported the name could be applied to addressing any condition</a:t>
            </a:r>
          </a:p>
          <a:p>
            <a:r>
              <a:rPr lang="en-US" sz="2400" dirty="0" smtClean="0"/>
              <a:t>Some concern over the phrase “for life”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2240561"/>
            <a:ext cx="4038600" cy="385830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Prevent T2</a:t>
            </a:r>
            <a:endParaRPr lang="en-US" sz="2400" b="1" dirty="0" smtClean="0"/>
          </a:p>
          <a:p>
            <a:r>
              <a:rPr lang="en-US" sz="2400" dirty="0"/>
              <a:t>Use of the word</a:t>
            </a:r>
            <a:r>
              <a:rPr lang="en-US" sz="2400" dirty="0" smtClean="0"/>
              <a:t> prevent was </a:t>
            </a:r>
            <a:r>
              <a:rPr lang="en-US" sz="2400" dirty="0"/>
              <a:t>well received, but not clear </a:t>
            </a:r>
            <a:r>
              <a:rPr lang="en-US" sz="2400" i="1" dirty="0"/>
              <a:t>what</a:t>
            </a:r>
            <a:r>
              <a:rPr lang="en-US" sz="2400" dirty="0"/>
              <a:t> is being </a:t>
            </a:r>
            <a:r>
              <a:rPr lang="en-US" sz="2400" dirty="0" smtClean="0"/>
              <a:t>prevented</a:t>
            </a:r>
          </a:p>
          <a:p>
            <a:r>
              <a:rPr lang="en-US" sz="2400" dirty="0" smtClean="0"/>
              <a:t>Good reflection of program</a:t>
            </a:r>
          </a:p>
          <a:p>
            <a:r>
              <a:rPr lang="en-US" sz="2400" dirty="0" smtClean="0"/>
              <a:t>Some found T2 intriguing, but some were put off by having to “decode” T2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219146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Clr>
                <a:srgbClr val="AFBD21"/>
              </a:buClr>
              <a:buFont typeface="Arial"/>
              <a:buChar char="•"/>
            </a:pPr>
            <a:r>
              <a:rPr lang="en-US" sz="2400" dirty="0" smtClean="0">
                <a:latin typeface="+mn-lt"/>
              </a:rPr>
              <a:t>Brand name preference was evenly split</a:t>
            </a:r>
          </a:p>
          <a:p>
            <a:pPr marL="290513" indent="-290513">
              <a:buClr>
                <a:srgbClr val="AFBD21"/>
              </a:buClr>
              <a:buFont typeface="Arial"/>
              <a:buChar char="•"/>
            </a:pPr>
            <a:r>
              <a:rPr lang="en-US" sz="2400" dirty="0" smtClean="0">
                <a:latin typeface="+mn-lt"/>
              </a:rPr>
              <a:t>Both brand names were viewed as acceptable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4437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0464" y="0"/>
            <a:ext cx="7513100" cy="992188"/>
          </a:xfrm>
        </p:spPr>
        <p:txBody>
          <a:bodyPr/>
          <a:lstStyle/>
          <a:p>
            <a:r>
              <a:rPr lang="en-US" sz="3000" dirty="0" smtClean="0">
                <a:ea typeface="ＭＳ Ｐゴシック" charset="-128"/>
              </a:rPr>
              <a:t>	Design Elements: A Change for Life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16228" y="1873453"/>
            <a:ext cx="15927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Preferred</a:t>
            </a:r>
            <a:endParaRPr lang="en-US" sz="2800" b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9296" y="3277235"/>
            <a:ext cx="11170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Mixed</a:t>
            </a:r>
            <a:endParaRPr lang="en-US" sz="2800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6228" y="4710079"/>
            <a:ext cx="23794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Less successful</a:t>
            </a:r>
            <a:endParaRPr lang="en-US" sz="2800" b="1" dirty="0">
              <a:latin typeface="+mj-lt"/>
            </a:endParaRPr>
          </a:p>
        </p:txBody>
      </p:sp>
      <p:pic>
        <p:nvPicPr>
          <p:cNvPr id="13" name="Picture 12" descr=":for v5 word doc:B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53920" y="1560511"/>
            <a:ext cx="2153557" cy="1124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3" descr="G:\GROUPS\SMCC\Diabetes Prevention 3790-027\Branding\Brand Testing\Consumer Focus Groups\logos\NDP_logo_so_v10_C_tagline CFL revised swoop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7612" y="3034756"/>
            <a:ext cx="1885952" cy="8841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:NDP_logo_so_v7_proventagline-01.pn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11940" y="2950154"/>
            <a:ext cx="1943041" cy="1116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:NDP_logo_so_v7_proventagline-03.pn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65209" y="4465901"/>
            <a:ext cx="1721713" cy="101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8782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ea typeface="ＭＳ Ｐゴシック" charset="-128"/>
              </a:rPr>
              <a:t>	Design Elements: Prevent T2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02580" y="3320143"/>
            <a:ext cx="11170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Mixed</a:t>
            </a:r>
            <a:endParaRPr lang="en-US" sz="2800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9900" y="4826000"/>
            <a:ext cx="23794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Less successful</a:t>
            </a:r>
            <a:endParaRPr lang="en-US" sz="2800" b="1" dirty="0">
              <a:latin typeface="+mj-lt"/>
            </a:endParaRPr>
          </a:p>
        </p:txBody>
      </p:sp>
      <p:pic>
        <p:nvPicPr>
          <p:cNvPr id="9" name="Picture 8" descr="G:\GROUPS\SMCC\Diabetes Prevention 3790-027\Branding\Brand Testing\Consumer Focus Groups\logos\NDP_logo_so_v8_proven-tagline-05 PT2 revised swoop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586" y="1650459"/>
            <a:ext cx="1972128" cy="96920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516228" y="1905000"/>
            <a:ext cx="1592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Preferred</a:t>
            </a:r>
            <a:endParaRPr lang="en-US" sz="2800" b="1" dirty="0">
              <a:latin typeface="+mj-lt"/>
            </a:endParaRPr>
          </a:p>
        </p:txBody>
      </p:sp>
      <p:pic>
        <p:nvPicPr>
          <p:cNvPr id="12" name="Picture 11" descr="C:\Users\khunter\AppData\Local\Microsoft\Windows\Temporary Internet Files\Content.Outlook\3Q9UZCAE\NDP_logo_aq_v13_tag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586" y="3069066"/>
            <a:ext cx="2104572" cy="10202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 descr=":for v5 word doc:H.pn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53920" y="5402763"/>
            <a:ext cx="1569358" cy="82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9" descr="C:\Users\khunter\AppData\Local\Microsoft\Windows\Temporary Internet Files\Content.Outlook\3Q9UZCAE\NDP_logo_so_v12_proven-tagline-B (2)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756" y="5402763"/>
            <a:ext cx="1745533" cy="8215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:NDP_logo_so_v7_proventagline-06.pn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158854" y="4501686"/>
            <a:ext cx="1951630" cy="847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:NDP_logo_so_v7_proventagline-04.pn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0746" y="4411990"/>
            <a:ext cx="1728764" cy="828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2923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Taglines: Preferred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088" y="1101725"/>
            <a:ext cx="8229600" cy="502443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Preferences</a:t>
            </a:r>
          </a:p>
          <a:p>
            <a:r>
              <a:rPr lang="en-US" sz="2400" dirty="0" smtClean="0"/>
              <a:t>Clarifies focus on type 2 diabetes</a:t>
            </a:r>
          </a:p>
          <a:p>
            <a:r>
              <a:rPr lang="en-US" sz="2400" dirty="0" smtClean="0"/>
              <a:t>Informational</a:t>
            </a:r>
          </a:p>
          <a:p>
            <a:r>
              <a:rPr lang="en-US" sz="2400" dirty="0" smtClean="0"/>
              <a:t>Positive in tone</a:t>
            </a:r>
          </a:p>
          <a:p>
            <a:r>
              <a:rPr lang="en-US" sz="2400" dirty="0" smtClean="0"/>
              <a:t>“Proven,” “Journey,” and “Together” were reported as positive words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b="1" dirty="0" smtClean="0"/>
              <a:t>Most well received</a:t>
            </a:r>
          </a:p>
          <a:p>
            <a:r>
              <a:rPr lang="en-US" sz="2400" dirty="0" smtClean="0"/>
              <a:t>A proven program to prevent type 2 </a:t>
            </a:r>
            <a:r>
              <a:rPr lang="en-US" sz="2400" dirty="0" smtClean="0"/>
              <a:t>diabetes*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1800" dirty="0" smtClean="0"/>
              <a:t>*had not received clearance on “proven” prior to focus groups (despite a request).</a:t>
            </a:r>
            <a:endParaRPr lang="en-US" sz="1800" dirty="0" smtClean="0"/>
          </a:p>
          <a:p>
            <a:pPr>
              <a:buNone/>
            </a:pPr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4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484" y="54592"/>
            <a:ext cx="5678488" cy="992188"/>
          </a:xfrm>
        </p:spPr>
        <p:txBody>
          <a:bodyPr/>
          <a:lstStyle/>
          <a:p>
            <a:r>
              <a:rPr lang="en-US" sz="3000" dirty="0" smtClean="0">
                <a:ea typeface="ＭＳ Ｐゴシック" charset="-128"/>
              </a:rPr>
              <a:t>	Messages: Prediabetes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04974" y="1155485"/>
            <a:ext cx="8639026" cy="5208587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Preferences</a:t>
            </a:r>
          </a:p>
          <a:p>
            <a:r>
              <a:rPr lang="en-US" sz="2400" dirty="0" smtClean="0"/>
              <a:t>Serious, but hopeful tone</a:t>
            </a:r>
          </a:p>
          <a:p>
            <a:pPr lvl="0"/>
            <a:r>
              <a:rPr lang="en-US" sz="2400" dirty="0" smtClean="0"/>
              <a:t>“At-Risk” groups were most interested in information about prediabetes</a:t>
            </a:r>
          </a:p>
          <a:p>
            <a:pPr lvl="0"/>
            <a:r>
              <a:rPr lang="en-US" sz="2400" dirty="0" smtClean="0"/>
              <a:t>“Prediabetes” groups were more interested in the impacts of diabetes and information about mitigating the condition</a:t>
            </a:r>
          </a:p>
          <a:p>
            <a:pPr lvl="0"/>
            <a:endParaRPr lang="en-US" sz="1000" dirty="0"/>
          </a:p>
          <a:p>
            <a:pPr lvl="0"/>
            <a:endParaRPr lang="en-US" sz="1000" dirty="0"/>
          </a:p>
          <a:p>
            <a:pPr marL="0" indent="0">
              <a:buNone/>
            </a:pPr>
            <a:r>
              <a:rPr lang="en-US" b="1" dirty="0" smtClean="0"/>
              <a:t>Concerns</a:t>
            </a:r>
          </a:p>
          <a:p>
            <a:pPr lvl="0"/>
            <a:r>
              <a:rPr lang="en-US" sz="2400" dirty="0" smtClean="0"/>
              <a:t>References to overweight and risk for healthy weight individuals</a:t>
            </a:r>
          </a:p>
          <a:p>
            <a:pPr lvl="0"/>
            <a:r>
              <a:rPr lang="en-US" sz="2400" dirty="0" smtClean="0"/>
              <a:t>Confusion over age of individuals in target audience</a:t>
            </a:r>
          </a:p>
          <a:p>
            <a:pPr lvl="0"/>
            <a:r>
              <a:rPr lang="en-US" sz="2400" dirty="0" smtClean="0"/>
              <a:t>Lack of clarity diabetes-related terms</a:t>
            </a:r>
            <a:endParaRPr lang="en-US" sz="2200" dirty="0" smtClean="0"/>
          </a:p>
          <a:p>
            <a:endParaRPr lang="en-US" sz="2400" dirty="0" smtClean="0"/>
          </a:p>
          <a:p>
            <a:pPr marL="0" lvl="0" indent="0" algn="ctr">
              <a:buNone/>
            </a:pPr>
            <a:endParaRPr lang="en-US" sz="2000" dirty="0"/>
          </a:p>
          <a:p>
            <a:pPr marL="0" indent="0" algn="ctr">
              <a:buFont typeface="Arial" charset="0"/>
              <a:buNone/>
            </a:pPr>
            <a:endParaRPr lang="en-US" sz="2000" b="1" dirty="0" smtClean="0">
              <a:ea typeface="ＭＳ Ｐゴシック" charset="-128"/>
            </a:endParaRPr>
          </a:p>
          <a:p>
            <a:pPr marL="457200" lvl="1" indent="0">
              <a:buNone/>
            </a:pPr>
            <a:endParaRPr lang="en-US" sz="2000" dirty="0" smtClean="0">
              <a:ea typeface="ＭＳ Ｐゴシック" charset="-128"/>
            </a:endParaRPr>
          </a:p>
          <a:p>
            <a:pPr lvl="1"/>
            <a:endParaRPr lang="en-US" sz="2000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031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484" y="54592"/>
            <a:ext cx="8903504" cy="992188"/>
          </a:xfrm>
        </p:spPr>
        <p:txBody>
          <a:bodyPr/>
          <a:lstStyle/>
          <a:p>
            <a:r>
              <a:rPr lang="en-US" sz="3000" dirty="0" smtClean="0">
                <a:ea typeface="ＭＳ Ｐゴシック" charset="-128"/>
              </a:rPr>
              <a:t>	Messages: National Diabetes Prevention Program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35857" y="1155485"/>
            <a:ext cx="8676131" cy="5208587"/>
          </a:xfrm>
        </p:spPr>
        <p:txBody>
          <a:bodyPr/>
          <a:lstStyle/>
          <a:p>
            <a:pPr marL="0" indent="0">
              <a:buNone/>
            </a:pPr>
            <a:r>
              <a:rPr lang="en-US" sz="2600" b="1" dirty="0" smtClean="0"/>
              <a:t>Preferences</a:t>
            </a:r>
            <a:endParaRPr lang="en-US" sz="2600" b="1" dirty="0"/>
          </a:p>
          <a:p>
            <a:r>
              <a:rPr lang="en-US" sz="2100" dirty="0" smtClean="0"/>
              <a:t>Positive tone</a:t>
            </a:r>
          </a:p>
          <a:p>
            <a:r>
              <a:rPr lang="en-US" sz="2100" dirty="0" smtClean="0"/>
              <a:t>Approachable description of program details</a:t>
            </a:r>
          </a:p>
          <a:p>
            <a:pPr lvl="1"/>
            <a:r>
              <a:rPr lang="en-US" sz="2000" dirty="0" smtClean="0"/>
              <a:t>“16 week program with 6 monthly follow-up sessions” </a:t>
            </a:r>
          </a:p>
          <a:p>
            <a:pPr lvl="1"/>
            <a:r>
              <a:rPr lang="en-US" sz="2000" dirty="0" smtClean="0"/>
              <a:t>“Reducing your weight 5-7%--10 to 14 pounds for a person weighing 200 pounds…”</a:t>
            </a:r>
          </a:p>
          <a:p>
            <a:r>
              <a:rPr lang="en-US" sz="2100" dirty="0" smtClean="0"/>
              <a:t>Peer social support and lifestyle coach support is positive</a:t>
            </a:r>
          </a:p>
          <a:p>
            <a:r>
              <a:rPr lang="en-US" sz="2100" dirty="0" smtClean="0"/>
              <a:t>Wanted information about weekly time commitment, cost, health insurance coverage, and format (in-person)</a:t>
            </a:r>
          </a:p>
          <a:p>
            <a:endParaRPr lang="en-US" sz="1000" dirty="0" smtClean="0"/>
          </a:p>
          <a:p>
            <a:pPr marL="0" indent="0">
              <a:buNone/>
            </a:pPr>
            <a:r>
              <a:rPr lang="en-US" sz="2600" b="1" dirty="0" smtClean="0"/>
              <a:t>Concerns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sz="2100" dirty="0" smtClean="0"/>
              <a:t>References to overweight and risk for healthy weight individuals</a:t>
            </a:r>
          </a:p>
          <a:p>
            <a:pPr lvl="0"/>
            <a:r>
              <a:rPr lang="en-US" sz="2100" dirty="0" smtClean="0"/>
              <a:t>Some lack of clarity regarding the lifestyle coach</a:t>
            </a:r>
          </a:p>
          <a:p>
            <a:pPr lvl="0"/>
            <a:r>
              <a:rPr lang="en-US" sz="2100" dirty="0" smtClean="0"/>
              <a:t>Health literacy regarding “type 2” diabetes</a:t>
            </a:r>
          </a:p>
          <a:p>
            <a:pPr marL="342900" lvl="1" indent="-342900">
              <a:buFont typeface="Arial" charset="0"/>
              <a:buChar char="•"/>
            </a:pPr>
            <a:endParaRPr lang="en-US" sz="2200" dirty="0" smtClean="0"/>
          </a:p>
          <a:p>
            <a:pPr marL="0" indent="0" algn="ctr">
              <a:buFont typeface="Arial" charset="0"/>
              <a:buNone/>
            </a:pPr>
            <a:endParaRPr lang="en-US" sz="2000" b="1" dirty="0" smtClean="0">
              <a:ea typeface="ＭＳ Ｐゴシック" charset="-128"/>
            </a:endParaRPr>
          </a:p>
          <a:p>
            <a:pPr marL="457200" lvl="1" indent="0">
              <a:buNone/>
            </a:pPr>
            <a:endParaRPr lang="en-US" sz="2000" dirty="0" smtClean="0">
              <a:ea typeface="ＭＳ Ｐゴシック" charset="-128"/>
            </a:endParaRPr>
          </a:p>
          <a:p>
            <a:pPr lvl="1"/>
            <a:endParaRPr lang="en-US" sz="2000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715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0" y="40945"/>
            <a:ext cx="5678488" cy="992188"/>
          </a:xfrm>
        </p:spPr>
        <p:txBody>
          <a:bodyPr/>
          <a:lstStyle/>
          <a:p>
            <a:r>
              <a:rPr lang="en-US" sz="3000" dirty="0" smtClean="0">
                <a:ea typeface="ＭＳ Ｐゴシック" charset="-128"/>
              </a:rPr>
              <a:t>	Calls to Action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91326" y="1087245"/>
            <a:ext cx="8475253" cy="5208587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Reactions</a:t>
            </a:r>
          </a:p>
          <a:p>
            <a:r>
              <a:rPr lang="en-US" sz="2200" dirty="0" smtClean="0"/>
              <a:t>Some participants would take an online quiz, some would not</a:t>
            </a:r>
          </a:p>
          <a:p>
            <a:r>
              <a:rPr lang="en-US" sz="2200" dirty="0" smtClean="0"/>
              <a:t>Some preferred to talk with a health care provider rather than take quiz or visit a Web site</a:t>
            </a:r>
          </a:p>
          <a:p>
            <a:r>
              <a:rPr lang="en-US" sz="2200" dirty="0" smtClean="0"/>
              <a:t>Participants were disinclined to sign up for a program before understanding their risk and the details of the program</a:t>
            </a:r>
          </a:p>
          <a:p>
            <a:r>
              <a:rPr lang="en-US" sz="2200" dirty="0" smtClean="0"/>
              <a:t>“Encourage” and “Learn more” were viewed as positive words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b="1" dirty="0" smtClean="0"/>
              <a:t>Concerns</a:t>
            </a:r>
          </a:p>
          <a:p>
            <a:r>
              <a:rPr lang="en-US" sz="2200" dirty="0" smtClean="0"/>
              <a:t>Fear of offending friends or family as a result of encouraging them to assess their prediabetes risk</a:t>
            </a:r>
          </a:p>
          <a:p>
            <a:pPr marL="0" indent="0" algn="ctr">
              <a:buNone/>
            </a:pPr>
            <a:endParaRPr lang="en-US" sz="2200" dirty="0" smtClean="0"/>
          </a:p>
          <a:p>
            <a:pPr marL="0" indent="0">
              <a:buFont typeface="Arial" charset="0"/>
              <a:buNone/>
            </a:pPr>
            <a:endParaRPr lang="en-US" sz="2000" b="1" dirty="0" smtClean="0">
              <a:ea typeface="ＭＳ Ｐゴシック" charset="-128"/>
            </a:endParaRPr>
          </a:p>
          <a:p>
            <a:pPr marL="457200" lvl="1" indent="0">
              <a:buNone/>
            </a:pPr>
            <a:endParaRPr lang="en-US" sz="1800" dirty="0" smtClean="0">
              <a:ea typeface="ＭＳ Ｐゴシック" charset="-128"/>
            </a:endParaRPr>
          </a:p>
          <a:p>
            <a:pPr lvl="1"/>
            <a:endParaRPr lang="en-US" sz="2000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066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NAME" val="Footer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NAME" val="DRAFT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Grant Thornton Report Template v3.0.1">
  <a:themeElements>
    <a:clrScheme name="Grant Thornton Purple">
      <a:dk1>
        <a:srgbClr val="000000"/>
      </a:dk1>
      <a:lt1>
        <a:srgbClr val="FFFFFF"/>
      </a:lt1>
      <a:dk2>
        <a:srgbClr val="DBDBDB"/>
      </a:dk2>
      <a:lt2>
        <a:srgbClr val="4D4D4D"/>
      </a:lt2>
      <a:accent1>
        <a:srgbClr val="4B2D7F"/>
      </a:accent1>
      <a:accent2>
        <a:srgbClr val="6F5799"/>
      </a:accent2>
      <a:accent3>
        <a:srgbClr val="816CA5"/>
      </a:accent3>
      <a:accent4>
        <a:srgbClr val="A596BF"/>
      </a:accent4>
      <a:accent5>
        <a:srgbClr val="B7ABCC"/>
      </a:accent5>
      <a:accent6>
        <a:srgbClr val="DBD3E5"/>
      </a:accent6>
      <a:hlink>
        <a:srgbClr val="B7ABCC"/>
      </a:hlink>
      <a:folHlink>
        <a:srgbClr val="DBD3E5"/>
      </a:folHlink>
    </a:clrScheme>
    <a:fontScheme name="Grant Thornton Repor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rant Thornton Report Template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tint val="60000"/>
          </a:schemeClr>
        </a:solidFill>
      </a:fillStyleLst>
      <a:lnStyleLst>
        <a:ln w="3175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>
            <a:tint val="60000"/>
          </a:schemeClr>
        </a:solidFill>
        <a:solidFill>
          <a:schemeClr val="phClr">
            <a:tint val="80000"/>
          </a:schemeClr>
        </a:solidFill>
        <a:solidFill>
          <a:schemeClr val="phClr"/>
        </a:solidFill>
      </a:bgFillStyleLst>
    </a:fmtScheme>
  </a:themeElements>
  <a:objectDefaults>
    <a:spDef>
      <a:spPr bwMode="auto">
        <a:solidFill>
          <a:srgbClr val="DDDDDD"/>
        </a:solidFill>
        <a:ln w="3175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54000" tIns="54000" rIns="54000" bIns="54000" numCol="1" rtlCol="0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rgbClr val="DDDDDD"/>
        </a:solidFill>
        <a:ln w="3175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defRPr sz="1000" dirty="0" err="1" smtClean="0"/>
        </a:defPPr>
      </a:lstStyle>
    </a:txDef>
  </a:objectDefaults>
  <a:extraClrSchemeLst>
    <a:extraClrScheme>
      <a:clrScheme name="Grant Thornton Purple">
        <a:dk1>
          <a:srgbClr val="000000"/>
        </a:dk1>
        <a:lt1>
          <a:srgbClr val="FFFFFF"/>
        </a:lt1>
        <a:dk2>
          <a:srgbClr val="DBDBDB"/>
        </a:dk2>
        <a:lt2>
          <a:srgbClr val="4D4D4D"/>
        </a:lt2>
        <a:accent1>
          <a:srgbClr val="4B2D7F"/>
        </a:accent1>
        <a:accent2>
          <a:srgbClr val="6F5799"/>
        </a:accent2>
        <a:accent3>
          <a:srgbClr val="816CA5"/>
        </a:accent3>
        <a:accent4>
          <a:srgbClr val="A596BF"/>
        </a:accent4>
        <a:accent5>
          <a:srgbClr val="B7ABCC"/>
        </a:accent5>
        <a:accent6>
          <a:srgbClr val="DBD3E5"/>
        </a:accent6>
        <a:hlink>
          <a:srgbClr val="B7ABCC"/>
        </a:hlink>
        <a:folHlink>
          <a:srgbClr val="DBD3E5"/>
        </a:folHlink>
      </a:clrScheme>
    </a:extraClrScheme>
    <a:extraClrScheme>
      <a:clrScheme name="Blue">
        <a:dk1>
          <a:srgbClr val="000000"/>
        </a:dk1>
        <a:lt1>
          <a:srgbClr val="FFFFFF"/>
        </a:lt1>
        <a:dk2>
          <a:srgbClr val="DBDBDB"/>
        </a:dk2>
        <a:lt2>
          <a:srgbClr val="4D4D4D"/>
        </a:lt2>
        <a:accent1>
          <a:srgbClr val="0000CE"/>
        </a:accent1>
        <a:accent2>
          <a:srgbClr val="3333F2"/>
        </a:accent2>
        <a:accent3>
          <a:srgbClr val="3B4DFF"/>
        </a:accent3>
        <a:accent4>
          <a:srgbClr val="6B80FF"/>
        </a:accent4>
        <a:accent5>
          <a:srgbClr val="8799FF"/>
        </a:accent5>
        <a:accent6>
          <a:srgbClr val="BACCFF"/>
        </a:accent6>
        <a:hlink>
          <a:srgbClr val="8799FF"/>
        </a:hlink>
        <a:folHlink>
          <a:srgbClr val="BACCFF"/>
        </a:folHlink>
      </a:clrScheme>
    </a:extraClrScheme>
    <a:extraClrScheme>
      <a:clrScheme name="Green">
        <a:dk1>
          <a:srgbClr val="000000"/>
        </a:dk1>
        <a:lt1>
          <a:srgbClr val="FFFFFF"/>
        </a:lt1>
        <a:dk2>
          <a:srgbClr val="DBDBDB"/>
        </a:dk2>
        <a:lt2>
          <a:srgbClr val="4D4D4D"/>
        </a:lt2>
        <a:accent1>
          <a:srgbClr val="319C31"/>
        </a:accent1>
        <a:accent2>
          <a:srgbClr val="5AB05A"/>
        </a:accent2>
        <a:accent3>
          <a:srgbClr val="6FBA6F"/>
        </a:accent3>
        <a:accent4>
          <a:srgbClr val="98CE98"/>
        </a:accent4>
        <a:accent5>
          <a:srgbClr val="ADD7AD"/>
        </a:accent5>
        <a:accent6>
          <a:srgbClr val="D6EBD6"/>
        </a:accent6>
        <a:hlink>
          <a:srgbClr val="ADD7AD"/>
        </a:hlink>
        <a:folHlink>
          <a:srgbClr val="D6EBD6"/>
        </a:folHlink>
      </a:clrScheme>
    </a:extraClrScheme>
    <a:extraClrScheme>
      <a:clrScheme name="Orange">
        <a:dk1>
          <a:srgbClr val="000000"/>
        </a:dk1>
        <a:lt1>
          <a:srgbClr val="FFFFFF"/>
        </a:lt1>
        <a:dk2>
          <a:srgbClr val="DBDBDB"/>
        </a:dk2>
        <a:lt2>
          <a:srgbClr val="4D4D4D"/>
        </a:lt2>
        <a:accent1>
          <a:srgbClr val="FF6300"/>
        </a:accent1>
        <a:accent2>
          <a:srgbClr val="FF8233"/>
        </a:accent2>
        <a:accent3>
          <a:srgbClr val="FF924D"/>
        </a:accent3>
        <a:accent4>
          <a:srgbClr val="FFB180"/>
        </a:accent4>
        <a:accent5>
          <a:srgbClr val="FFC199"/>
        </a:accent5>
        <a:accent6>
          <a:srgbClr val="FFE0CC"/>
        </a:accent6>
        <a:hlink>
          <a:srgbClr val="FFC199"/>
        </a:hlink>
        <a:folHlink>
          <a:srgbClr val="FFE0CC"/>
        </a:folHlink>
      </a:clrScheme>
    </a:extraClrScheme>
    <a:extraClrScheme>
      <a:clrScheme name="Red">
        <a:dk1>
          <a:srgbClr val="000000"/>
        </a:dk1>
        <a:lt1>
          <a:srgbClr val="FFFFFF"/>
        </a:lt1>
        <a:dk2>
          <a:srgbClr val="DBDBDB"/>
        </a:dk2>
        <a:lt2>
          <a:srgbClr val="4D4D4D"/>
        </a:lt2>
        <a:accent1>
          <a:srgbClr val="CE0000"/>
        </a:accent1>
        <a:accent2>
          <a:srgbClr val="D83333"/>
        </a:accent2>
        <a:accent3>
          <a:srgbClr val="DD4D4D"/>
        </a:accent3>
        <a:accent4>
          <a:srgbClr val="E78080"/>
        </a:accent4>
        <a:accent5>
          <a:srgbClr val="EB9999"/>
        </a:accent5>
        <a:accent6>
          <a:srgbClr val="F5CCCC"/>
        </a:accent6>
        <a:hlink>
          <a:srgbClr val="EB9999"/>
        </a:hlink>
        <a:folHlink>
          <a:srgbClr val="F5CCCC"/>
        </a:folHlink>
      </a:clrScheme>
    </a:extraClrScheme>
    <a:extraClrScheme>
      <a:clrScheme name="Fuchsia">
        <a:dk1>
          <a:srgbClr val="000000"/>
        </a:dk1>
        <a:lt1>
          <a:srgbClr val="FFFFFF"/>
        </a:lt1>
        <a:dk2>
          <a:srgbClr val="DBDBDB"/>
        </a:dk2>
        <a:lt2>
          <a:srgbClr val="4D4D4D"/>
        </a:lt2>
        <a:accent1>
          <a:srgbClr val="CE009C"/>
        </a:accent1>
        <a:accent2>
          <a:srgbClr val="D833B0"/>
        </a:accent2>
        <a:accent3>
          <a:srgbClr val="DD4DBA"/>
        </a:accent3>
        <a:accent4>
          <a:srgbClr val="E780CE"/>
        </a:accent4>
        <a:accent5>
          <a:srgbClr val="EB99D7"/>
        </a:accent5>
        <a:accent6>
          <a:srgbClr val="F5CCEB"/>
        </a:accent6>
        <a:hlink>
          <a:srgbClr val="EB99D7"/>
        </a:hlink>
        <a:folHlink>
          <a:srgbClr val="F5CCEB"/>
        </a:folHlink>
      </a:clrScheme>
    </a:extraClrScheme>
    <a:extraClrScheme>
      <a:clrScheme name="Purple">
        <a:dk1>
          <a:srgbClr val="000000"/>
        </a:dk1>
        <a:lt1>
          <a:srgbClr val="FFFFFF"/>
        </a:lt1>
        <a:dk2>
          <a:srgbClr val="DBDBDB"/>
        </a:dk2>
        <a:lt2>
          <a:srgbClr val="4D4D4D"/>
        </a:lt2>
        <a:accent1>
          <a:srgbClr val="9C63FF"/>
        </a:accent1>
        <a:accent2>
          <a:srgbClr val="B082FF"/>
        </a:accent2>
        <a:accent3>
          <a:srgbClr val="BA92FF"/>
        </a:accent3>
        <a:accent4>
          <a:srgbClr val="CEB1FF"/>
        </a:accent4>
        <a:accent5>
          <a:srgbClr val="D7C1FF"/>
        </a:accent5>
        <a:accent6>
          <a:srgbClr val="EBE0FF"/>
        </a:accent6>
        <a:hlink>
          <a:srgbClr val="D7C1FF"/>
        </a:hlink>
        <a:folHlink>
          <a:srgbClr val="EBE0FF"/>
        </a:folHlink>
      </a:clrScheme>
    </a:extraClrScheme>
    <a:extraClrScheme>
      <a:clrScheme name="Lime">
        <a:dk1>
          <a:srgbClr val="000000"/>
        </a:dk1>
        <a:lt1>
          <a:srgbClr val="FFFFFF"/>
        </a:lt1>
        <a:dk2>
          <a:srgbClr val="DBDBDB"/>
        </a:dk2>
        <a:lt2>
          <a:srgbClr val="4D4D4D"/>
        </a:lt2>
        <a:accent1>
          <a:srgbClr val="76B900"/>
        </a:accent1>
        <a:accent2>
          <a:srgbClr val="91C733"/>
        </a:accent2>
        <a:accent3>
          <a:srgbClr val="9FCE4D"/>
        </a:accent3>
        <a:accent4>
          <a:srgbClr val="BBDC80"/>
        </a:accent4>
        <a:accent5>
          <a:srgbClr val="C8E399"/>
        </a:accent5>
        <a:accent6>
          <a:srgbClr val="E4F1CC"/>
        </a:accent6>
        <a:hlink>
          <a:srgbClr val="C8E399"/>
        </a:hlink>
        <a:folHlink>
          <a:srgbClr val="E4F1CC"/>
        </a:folHlink>
      </a:clrScheme>
    </a:extraClrScheme>
    <a:extraClrScheme>
      <a:clrScheme name="Terracotta">
        <a:dk1>
          <a:srgbClr val="000000"/>
        </a:dk1>
        <a:lt1>
          <a:srgbClr val="FFFFFF"/>
        </a:lt1>
        <a:dk2>
          <a:srgbClr val="DBDBDB"/>
        </a:dk2>
        <a:lt2>
          <a:srgbClr val="4D4D4D"/>
        </a:lt2>
        <a:accent1>
          <a:srgbClr val="CD5807"/>
        </a:accent1>
        <a:accent2>
          <a:srgbClr val="D77939"/>
        </a:accent2>
        <a:accent3>
          <a:srgbClr val="DC8A51"/>
        </a:accent3>
        <a:accent4>
          <a:srgbClr val="E6AC83"/>
        </a:accent4>
        <a:accent5>
          <a:srgbClr val="EBBC9C"/>
        </a:accent5>
        <a:accent6>
          <a:srgbClr val="F5DECD"/>
        </a:accent6>
        <a:hlink>
          <a:srgbClr val="EBBC9C"/>
        </a:hlink>
        <a:folHlink>
          <a:srgbClr val="F5DECD"/>
        </a:folHlink>
      </a:clrScheme>
    </a:extraClrScheme>
    <a:extraClrScheme>
      <a:clrScheme name="Burgundy">
        <a:dk1>
          <a:srgbClr val="000000"/>
        </a:dk1>
        <a:lt1>
          <a:srgbClr val="FFFFFF"/>
        </a:lt1>
        <a:dk2>
          <a:srgbClr val="DBDBDB"/>
        </a:dk2>
        <a:lt2>
          <a:srgbClr val="4D4D4D"/>
        </a:lt2>
        <a:accent1>
          <a:srgbClr val="902147"/>
        </a:accent1>
        <a:accent2>
          <a:srgbClr val="A64D6C"/>
        </a:accent2>
        <a:accent3>
          <a:srgbClr val="B1647E"/>
        </a:accent3>
        <a:accent4>
          <a:srgbClr val="C890A3"/>
        </a:accent4>
        <a:accent5>
          <a:srgbClr val="D3A6B5"/>
        </a:accent5>
        <a:accent6>
          <a:srgbClr val="E9D3DA"/>
        </a:accent6>
        <a:hlink>
          <a:srgbClr val="D3A6B5"/>
        </a:hlink>
        <a:folHlink>
          <a:srgbClr val="E9D3DA"/>
        </a:folHlink>
      </a:clrScheme>
    </a:extraClrScheme>
    <a:extraClrScheme>
      <a:clrScheme name="Olive">
        <a:dk1>
          <a:srgbClr val="000000"/>
        </a:dk1>
        <a:lt1>
          <a:srgbClr val="FFFFFF"/>
        </a:lt1>
        <a:dk2>
          <a:srgbClr val="DBDBDB"/>
        </a:dk2>
        <a:lt2>
          <a:srgbClr val="4D4D4D"/>
        </a:lt2>
        <a:accent1>
          <a:srgbClr val="8B9000"/>
        </a:accent1>
        <a:accent2>
          <a:srgbClr val="A2A633"/>
        </a:accent2>
        <a:accent3>
          <a:srgbClr val="AEB14D"/>
        </a:accent3>
        <a:accent4>
          <a:srgbClr val="C5C880"/>
        </a:accent4>
        <a:accent5>
          <a:srgbClr val="D1D399"/>
        </a:accent5>
        <a:accent6>
          <a:srgbClr val="E8E9CC"/>
        </a:accent6>
        <a:hlink>
          <a:srgbClr val="D1D399"/>
        </a:hlink>
        <a:folHlink>
          <a:srgbClr val="E8E9CC"/>
        </a:folHlink>
      </a:clrScheme>
    </a:extraClrScheme>
    <a:extraClrScheme>
      <a:clrScheme name="Mustard">
        <a:dk1>
          <a:srgbClr val="000000"/>
        </a:dk1>
        <a:lt1>
          <a:srgbClr val="FFFFFF"/>
        </a:lt1>
        <a:dk2>
          <a:srgbClr val="DBDBDB"/>
        </a:dk2>
        <a:lt2>
          <a:srgbClr val="4D4D4D"/>
        </a:lt2>
        <a:accent1>
          <a:srgbClr val="EBAB00"/>
        </a:accent1>
        <a:accent2>
          <a:srgbClr val="EFBC33"/>
        </a:accent2>
        <a:accent3>
          <a:srgbClr val="F1C44D"/>
        </a:accent3>
        <a:accent4>
          <a:srgbClr val="F5D580"/>
        </a:accent4>
        <a:accent5>
          <a:srgbClr val="F7DD99"/>
        </a:accent5>
        <a:accent6>
          <a:srgbClr val="FBEECC"/>
        </a:accent6>
        <a:hlink>
          <a:srgbClr val="F7DD99"/>
        </a:hlink>
        <a:folHlink>
          <a:srgbClr val="FBEECC"/>
        </a:folHlink>
      </a:clrScheme>
    </a:extraClrScheme>
    <a:extraClrScheme>
      <a:clrScheme name="Emerald">
        <a:dk1>
          <a:srgbClr val="000000"/>
        </a:dk1>
        <a:lt1>
          <a:srgbClr val="FFFFFF"/>
        </a:lt1>
        <a:dk2>
          <a:srgbClr val="DBDBDB"/>
        </a:dk2>
        <a:lt2>
          <a:srgbClr val="4D4D4D"/>
        </a:lt2>
        <a:accent1>
          <a:srgbClr val="006652"/>
        </a:accent1>
        <a:accent2>
          <a:srgbClr val="338575"/>
        </a:accent2>
        <a:accent3>
          <a:srgbClr val="4D9486"/>
        </a:accent3>
        <a:accent4>
          <a:srgbClr val="80B3A9"/>
        </a:accent4>
        <a:accent5>
          <a:srgbClr val="99C2BA"/>
        </a:accent5>
        <a:accent6>
          <a:srgbClr val="CCE0DC"/>
        </a:accent6>
        <a:hlink>
          <a:srgbClr val="99C2BA"/>
        </a:hlink>
        <a:folHlink>
          <a:srgbClr val="CCE0DC"/>
        </a:folHlink>
      </a:clrScheme>
    </a:extraClrScheme>
  </a:extraClrScheme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C306B4D41BCB4AAB37F522C0FF49A2" ma:contentTypeVersion="0" ma:contentTypeDescription="Create a new document." ma:contentTypeScope="" ma:versionID="0bb63961ffa24ea0f83fd43ae6c86c17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243AA68-799E-4787-8F1B-D70DC4B62D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27D45129-5F72-4791-900B-5B8FED38499D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9D56F6A6-1E52-46AD-BAC9-97026453D40C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F92714B-0466-4517-A4DC-4FA1AC52F177}">
  <ds:schemaRefs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8723</TotalTime>
  <Words>849</Words>
  <Application>Microsoft Office PowerPoint</Application>
  <PresentationFormat>On-screen Show (4:3)</PresentationFormat>
  <Paragraphs>181</Paragraphs>
  <Slides>13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Office Theme</vt:lpstr>
      <vt:lpstr>1_Office Theme</vt:lpstr>
      <vt:lpstr>Grant Thornton Report Template v3.0.1</vt:lpstr>
      <vt:lpstr>2_Office Theme</vt:lpstr>
      <vt:lpstr>     National Diabetes Prevention Program: Findings from Consumer Focus Groups    </vt:lpstr>
      <vt:lpstr> Consumer Focus Groups</vt:lpstr>
      <vt:lpstr> Brand Concepts</vt:lpstr>
      <vt:lpstr> Design Elements: A Change for Life</vt:lpstr>
      <vt:lpstr> Design Elements: Prevent T2</vt:lpstr>
      <vt:lpstr> Taglines: Preferred</vt:lpstr>
      <vt:lpstr> Messages: Prediabetes</vt:lpstr>
      <vt:lpstr> Messages: National Diabetes Prevention Program</vt:lpstr>
      <vt:lpstr> Calls to Action</vt:lpstr>
      <vt:lpstr> Inclusion of CDC on Materials</vt:lpstr>
      <vt:lpstr> Direction Forward</vt:lpstr>
      <vt:lpstr> Direction Forward</vt:lpstr>
      <vt:lpstr>     Comments or Questions?    </vt:lpstr>
    </vt:vector>
  </TitlesOfParts>
  <Company>Fathom Creative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template, light colors, internal and external use</dc:title>
  <dc:creator>Efrat Levush</dc:creator>
  <cp:lastModifiedBy>rledsky</cp:lastModifiedBy>
  <cp:revision>397</cp:revision>
  <cp:lastPrinted>2011-06-10T12:25:23Z</cp:lastPrinted>
  <dcterms:created xsi:type="dcterms:W3CDTF">2013-04-26T15:16:11Z</dcterms:created>
  <dcterms:modified xsi:type="dcterms:W3CDTF">2013-04-30T15:33:18Z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Order">
    <vt:lpwstr>6500.00000000000</vt:lpwstr>
  </property>
</Properties>
</file>